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3" r:id="rId19"/>
    <p:sldId id="275"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234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FED71C2-BA9F-4C78-8741-5F64B16550D6}"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D5607-D5FF-42E8-A234-E231AF2352AD}" type="slidenum">
              <a:rPr lang="en-US" smtClean="0"/>
              <a:t>‹#›</a:t>
            </a:fld>
            <a:endParaRPr lang="en-US"/>
          </a:p>
        </p:txBody>
      </p:sp>
    </p:spTree>
    <p:extLst>
      <p:ext uri="{BB962C8B-B14F-4D97-AF65-F5344CB8AC3E}">
        <p14:creationId xmlns:p14="http://schemas.microsoft.com/office/powerpoint/2010/main" val="784566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ED71C2-BA9F-4C78-8741-5F64B16550D6}"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D5607-D5FF-42E8-A234-E231AF2352AD}" type="slidenum">
              <a:rPr lang="en-US" smtClean="0"/>
              <a:t>‹#›</a:t>
            </a:fld>
            <a:endParaRPr lang="en-US"/>
          </a:p>
        </p:txBody>
      </p:sp>
    </p:spTree>
    <p:extLst>
      <p:ext uri="{BB962C8B-B14F-4D97-AF65-F5344CB8AC3E}">
        <p14:creationId xmlns:p14="http://schemas.microsoft.com/office/powerpoint/2010/main" val="3746417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ED71C2-BA9F-4C78-8741-5F64B16550D6}"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D5607-D5FF-42E8-A234-E231AF2352AD}" type="slidenum">
              <a:rPr lang="en-US" smtClean="0"/>
              <a:t>‹#›</a:t>
            </a:fld>
            <a:endParaRPr lang="en-US"/>
          </a:p>
        </p:txBody>
      </p:sp>
    </p:spTree>
    <p:extLst>
      <p:ext uri="{BB962C8B-B14F-4D97-AF65-F5344CB8AC3E}">
        <p14:creationId xmlns:p14="http://schemas.microsoft.com/office/powerpoint/2010/main" val="2534480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ED71C2-BA9F-4C78-8741-5F64B16550D6}"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D5607-D5FF-42E8-A234-E231AF2352AD}" type="slidenum">
              <a:rPr lang="en-US" smtClean="0"/>
              <a:t>‹#›</a:t>
            </a:fld>
            <a:endParaRPr lang="en-US"/>
          </a:p>
        </p:txBody>
      </p:sp>
    </p:spTree>
    <p:extLst>
      <p:ext uri="{BB962C8B-B14F-4D97-AF65-F5344CB8AC3E}">
        <p14:creationId xmlns:p14="http://schemas.microsoft.com/office/powerpoint/2010/main" val="300414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ED71C2-BA9F-4C78-8741-5F64B16550D6}"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D5607-D5FF-42E8-A234-E231AF2352AD}" type="slidenum">
              <a:rPr lang="en-US" smtClean="0"/>
              <a:t>‹#›</a:t>
            </a:fld>
            <a:endParaRPr lang="en-US"/>
          </a:p>
        </p:txBody>
      </p:sp>
    </p:spTree>
    <p:extLst>
      <p:ext uri="{BB962C8B-B14F-4D97-AF65-F5344CB8AC3E}">
        <p14:creationId xmlns:p14="http://schemas.microsoft.com/office/powerpoint/2010/main" val="1517828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ED71C2-BA9F-4C78-8741-5F64B16550D6}"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D5607-D5FF-42E8-A234-E231AF2352AD}" type="slidenum">
              <a:rPr lang="en-US" smtClean="0"/>
              <a:t>‹#›</a:t>
            </a:fld>
            <a:endParaRPr lang="en-US"/>
          </a:p>
        </p:txBody>
      </p:sp>
    </p:spTree>
    <p:extLst>
      <p:ext uri="{BB962C8B-B14F-4D97-AF65-F5344CB8AC3E}">
        <p14:creationId xmlns:p14="http://schemas.microsoft.com/office/powerpoint/2010/main" val="3494434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ED71C2-BA9F-4C78-8741-5F64B16550D6}" type="datetimeFigureOut">
              <a:rPr lang="en-US" smtClean="0"/>
              <a:t>8/6/2019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5D5607-D5FF-42E8-A234-E231AF2352AD}" type="slidenum">
              <a:rPr lang="en-US" smtClean="0"/>
              <a:t>‹#›</a:t>
            </a:fld>
            <a:endParaRPr lang="en-US"/>
          </a:p>
        </p:txBody>
      </p:sp>
    </p:spTree>
    <p:extLst>
      <p:ext uri="{BB962C8B-B14F-4D97-AF65-F5344CB8AC3E}">
        <p14:creationId xmlns:p14="http://schemas.microsoft.com/office/powerpoint/2010/main" val="2183747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ED71C2-BA9F-4C78-8741-5F64B16550D6}" type="datetimeFigureOut">
              <a:rPr lang="en-US" smtClean="0"/>
              <a:t>8/6/2019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5D5607-D5FF-42E8-A234-E231AF2352AD}" type="slidenum">
              <a:rPr lang="en-US" smtClean="0"/>
              <a:t>‹#›</a:t>
            </a:fld>
            <a:endParaRPr lang="en-US"/>
          </a:p>
        </p:txBody>
      </p:sp>
    </p:spTree>
    <p:extLst>
      <p:ext uri="{BB962C8B-B14F-4D97-AF65-F5344CB8AC3E}">
        <p14:creationId xmlns:p14="http://schemas.microsoft.com/office/powerpoint/2010/main" val="390923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ED71C2-BA9F-4C78-8741-5F64B16550D6}" type="datetimeFigureOut">
              <a:rPr lang="en-US" smtClean="0"/>
              <a:t>8/6/2019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5D5607-D5FF-42E8-A234-E231AF2352AD}" type="slidenum">
              <a:rPr lang="en-US" smtClean="0"/>
              <a:t>‹#›</a:t>
            </a:fld>
            <a:endParaRPr lang="en-US"/>
          </a:p>
        </p:txBody>
      </p:sp>
    </p:spTree>
    <p:extLst>
      <p:ext uri="{BB962C8B-B14F-4D97-AF65-F5344CB8AC3E}">
        <p14:creationId xmlns:p14="http://schemas.microsoft.com/office/powerpoint/2010/main" val="1151970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ED71C2-BA9F-4C78-8741-5F64B16550D6}"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D5607-D5FF-42E8-A234-E231AF2352AD}" type="slidenum">
              <a:rPr lang="en-US" smtClean="0"/>
              <a:t>‹#›</a:t>
            </a:fld>
            <a:endParaRPr lang="en-US"/>
          </a:p>
        </p:txBody>
      </p:sp>
    </p:spTree>
    <p:extLst>
      <p:ext uri="{BB962C8B-B14F-4D97-AF65-F5344CB8AC3E}">
        <p14:creationId xmlns:p14="http://schemas.microsoft.com/office/powerpoint/2010/main" val="4138550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ED71C2-BA9F-4C78-8741-5F64B16550D6}"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D5607-D5FF-42E8-A234-E231AF2352AD}" type="slidenum">
              <a:rPr lang="en-US" smtClean="0"/>
              <a:t>‹#›</a:t>
            </a:fld>
            <a:endParaRPr lang="en-US"/>
          </a:p>
        </p:txBody>
      </p:sp>
    </p:spTree>
    <p:extLst>
      <p:ext uri="{BB962C8B-B14F-4D97-AF65-F5344CB8AC3E}">
        <p14:creationId xmlns:p14="http://schemas.microsoft.com/office/powerpoint/2010/main" val="3172705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D71C2-BA9F-4C78-8741-5F64B16550D6}" type="datetimeFigureOut">
              <a:rPr lang="en-US" smtClean="0"/>
              <a:t>8/6/2019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5D5607-D5FF-42E8-A234-E231AF2352AD}" type="slidenum">
              <a:rPr lang="en-US" smtClean="0"/>
              <a:t>‹#›</a:t>
            </a:fld>
            <a:endParaRPr lang="en-US"/>
          </a:p>
        </p:txBody>
      </p:sp>
    </p:spTree>
    <p:extLst>
      <p:ext uri="{BB962C8B-B14F-4D97-AF65-F5344CB8AC3E}">
        <p14:creationId xmlns:p14="http://schemas.microsoft.com/office/powerpoint/2010/main" val="695284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y3CWLJRE7bU" TargetMode="External"/><Relationship Id="rId2" Type="http://schemas.openxmlformats.org/officeDocument/2006/relationships/slideLayout" Target="../slideLayouts/slideLayout1.xml"/><Relationship Id="rId1" Type="http://schemas.openxmlformats.org/officeDocument/2006/relationships/video" Target="https://www.youtube.com/embed/y3CWLJRE7bU" TargetMode="Externa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256943"/>
          </a:xfrm>
        </p:spPr>
        <p:txBody>
          <a:bodyPr>
            <a:normAutofit fontScale="90000"/>
          </a:bodyPr>
          <a:lstStyle/>
          <a:p>
            <a:r>
              <a:rPr lang="en-US" dirty="0"/>
              <a:t>ICAOA Football Meeting</a:t>
            </a:r>
            <a:br>
              <a:rPr lang="en-US" dirty="0"/>
            </a:br>
            <a:r>
              <a:rPr lang="en-US" dirty="0"/>
              <a:t>August 1, 2019</a:t>
            </a:r>
          </a:p>
        </p:txBody>
      </p:sp>
      <p:sp>
        <p:nvSpPr>
          <p:cNvPr id="3" name="Subtitle 2"/>
          <p:cNvSpPr>
            <a:spLocks noGrp="1"/>
          </p:cNvSpPr>
          <p:nvPr>
            <p:ph type="subTitle" idx="1"/>
          </p:nvPr>
        </p:nvSpPr>
        <p:spPr>
          <a:xfrm>
            <a:off x="1524000" y="5719665"/>
            <a:ext cx="9144000" cy="965718"/>
          </a:xfrm>
        </p:spPr>
        <p:txBody>
          <a:bodyPr/>
          <a:lstStyle/>
          <a:p>
            <a:r>
              <a:rPr lang="en-US" dirty="0"/>
              <a:t>New 40/25 Second Play Clock – Other Rules Changes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9111" y="2395702"/>
            <a:ext cx="4009150" cy="3120954"/>
          </a:xfrm>
          <a:prstGeom prst="rect">
            <a:avLst/>
          </a:prstGeom>
        </p:spPr>
      </p:pic>
    </p:spTree>
    <p:extLst>
      <p:ext uri="{BB962C8B-B14F-4D97-AF65-F5344CB8AC3E}">
        <p14:creationId xmlns:p14="http://schemas.microsoft.com/office/powerpoint/2010/main" val="849663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10599"/>
            <a:ext cx="9144000" cy="1014348"/>
          </a:xfrm>
        </p:spPr>
        <p:txBody>
          <a:bodyPr>
            <a:normAutofit/>
          </a:bodyPr>
          <a:lstStyle/>
          <a:p>
            <a:r>
              <a:rPr lang="en-US" sz="3200" dirty="0"/>
              <a:t>Ball Boys/Helpers</a:t>
            </a:r>
          </a:p>
        </p:txBody>
      </p:sp>
      <p:sp>
        <p:nvSpPr>
          <p:cNvPr id="5" name="Subtitle 4"/>
          <p:cNvSpPr>
            <a:spLocks noGrp="1"/>
          </p:cNvSpPr>
          <p:nvPr>
            <p:ph type="subTitle" idx="1"/>
          </p:nvPr>
        </p:nvSpPr>
        <p:spPr>
          <a:xfrm>
            <a:off x="1523999" y="1324947"/>
            <a:ext cx="9215535" cy="5029200"/>
          </a:xfrm>
        </p:spPr>
        <p:txBody>
          <a:bodyPr/>
          <a:lstStyle/>
          <a:p>
            <a:pPr algn="l"/>
            <a:r>
              <a:rPr lang="en-US" b="1" dirty="0"/>
              <a:t>Having quick access to a ball to put the down next in play is now very important. The play clock will usually be running, and we can’t always wait for the back judge or wing to retrieve a ball from the 8</a:t>
            </a:r>
            <a:r>
              <a:rPr lang="en-US" b="1" baseline="30000" dirty="0"/>
              <a:t>th</a:t>
            </a:r>
            <a:r>
              <a:rPr lang="en-US" b="1" dirty="0"/>
              <a:t> lane of the track. Suggestion:</a:t>
            </a:r>
          </a:p>
          <a:p>
            <a:pPr marL="342900" indent="-342900" algn="l">
              <a:buFont typeface="Arial" panose="020B0604020202020204" pitchFamily="34" charset="0"/>
              <a:buChar char="•"/>
            </a:pPr>
            <a:r>
              <a:rPr lang="en-US" b="1" dirty="0"/>
              <a:t>Multiple balls on each sideline. For a varsity game it would be ideal to have ball boys on each side with two of their own balls and one of the other team.</a:t>
            </a:r>
          </a:p>
          <a:p>
            <a:pPr marL="342900" indent="-342900" algn="l">
              <a:buFont typeface="Arial" panose="020B0604020202020204" pitchFamily="34" charset="0"/>
              <a:buChar char="•"/>
            </a:pPr>
            <a:r>
              <a:rPr lang="en-US" b="1" dirty="0"/>
              <a:t>Have the ball boys retrieve all balls outside the field of play after flipping the wing a new ball.</a:t>
            </a:r>
          </a:p>
          <a:p>
            <a:pPr marL="342900" indent="-342900" algn="l">
              <a:buFont typeface="Arial" panose="020B0604020202020204" pitchFamily="34" charset="0"/>
              <a:buChar char="•"/>
            </a:pPr>
            <a:r>
              <a:rPr lang="en-US" b="1" dirty="0"/>
              <a:t>Helpers can relay extra balls from one side to the other, going completely around the field.</a:t>
            </a:r>
          </a:p>
          <a:p>
            <a:pPr marL="342900" indent="-342900" algn="l">
              <a:buFont typeface="Arial" panose="020B0604020202020204" pitchFamily="34" charset="0"/>
              <a:buChar char="•"/>
            </a:pPr>
            <a:r>
              <a:rPr lang="en-US" b="1" dirty="0"/>
              <a:t>Line judge, bring ball boys from both sides together to talk before the game to introduce and discuss procedures.</a:t>
            </a:r>
          </a:p>
        </p:txBody>
      </p:sp>
    </p:spTree>
    <p:extLst>
      <p:ext uri="{BB962C8B-B14F-4D97-AF65-F5344CB8AC3E}">
        <p14:creationId xmlns:p14="http://schemas.microsoft.com/office/powerpoint/2010/main" val="3199374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10599"/>
            <a:ext cx="9144000" cy="1014348"/>
          </a:xfrm>
        </p:spPr>
        <p:txBody>
          <a:bodyPr>
            <a:normAutofit/>
          </a:bodyPr>
          <a:lstStyle/>
          <a:p>
            <a:r>
              <a:rPr lang="en-US" sz="3200" dirty="0"/>
              <a:t>PLAY CLOCK OPERATOR</a:t>
            </a:r>
          </a:p>
        </p:txBody>
      </p:sp>
      <p:sp>
        <p:nvSpPr>
          <p:cNvPr id="5" name="Subtitle 4"/>
          <p:cNvSpPr>
            <a:spLocks noGrp="1"/>
          </p:cNvSpPr>
          <p:nvPr>
            <p:ph type="subTitle" idx="1"/>
          </p:nvPr>
        </p:nvSpPr>
        <p:spPr>
          <a:xfrm>
            <a:off x="1523999" y="1324947"/>
            <a:ext cx="9215535" cy="5029200"/>
          </a:xfrm>
        </p:spPr>
        <p:txBody>
          <a:bodyPr/>
          <a:lstStyle/>
          <a:p>
            <a:pPr algn="l"/>
            <a:endParaRPr lang="en-US" b="1" dirty="0"/>
          </a:p>
          <a:p>
            <a:pPr algn="l"/>
            <a:r>
              <a:rPr lang="en-US" b="1" dirty="0"/>
              <a:t>If the field is equipped with a play clock capable of running either the 40 or 25 second play clock, a very competent adult operator will be necessary.</a:t>
            </a:r>
          </a:p>
          <a:p>
            <a:pPr marL="342900" indent="-342900" algn="l">
              <a:buFont typeface="Arial" panose="020B0604020202020204" pitchFamily="34" charset="0"/>
              <a:buChar char="•"/>
            </a:pPr>
            <a:r>
              <a:rPr lang="en-US" b="1" dirty="0"/>
              <a:t>If unsure, the play clock should be set to 40 --- it can be reset to 25 by the field officials if necessary.</a:t>
            </a:r>
          </a:p>
          <a:p>
            <a:pPr marL="342900" indent="-342900" algn="l">
              <a:buFont typeface="Arial" panose="020B0604020202020204" pitchFamily="34" charset="0"/>
              <a:buChar char="•"/>
            </a:pPr>
            <a:r>
              <a:rPr lang="en-US" b="1" dirty="0"/>
              <a:t>The play clock operator will need to keep their eyes on the ball (and the nearest covering officials) at all times.</a:t>
            </a:r>
          </a:p>
          <a:p>
            <a:pPr marL="342900" indent="-342900" algn="l">
              <a:buFont typeface="Arial" panose="020B0604020202020204" pitchFamily="34" charset="0"/>
              <a:buChar char="•"/>
            </a:pPr>
            <a:r>
              <a:rPr lang="en-US" b="1" dirty="0"/>
              <a:t>When starting the play clock, don’t be in a hurry. Be sure of the situation, and give a brief pause before starting the play clock.</a:t>
            </a:r>
          </a:p>
          <a:p>
            <a:pPr marL="342900" indent="-342900" algn="l">
              <a:buFont typeface="Arial" panose="020B0604020202020204" pitchFamily="34" charset="0"/>
              <a:buChar char="•"/>
            </a:pPr>
            <a:r>
              <a:rPr lang="en-US" b="1" dirty="0"/>
              <a:t>The same person cannot run both the game clock and play clock --- it’s just too much for one person.</a:t>
            </a:r>
          </a:p>
        </p:txBody>
      </p:sp>
    </p:spTree>
    <p:extLst>
      <p:ext uri="{BB962C8B-B14F-4D97-AF65-F5344CB8AC3E}">
        <p14:creationId xmlns:p14="http://schemas.microsoft.com/office/powerpoint/2010/main" val="3659781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10599"/>
            <a:ext cx="9144000" cy="1014348"/>
          </a:xfrm>
        </p:spPr>
        <p:txBody>
          <a:bodyPr>
            <a:normAutofit/>
          </a:bodyPr>
          <a:lstStyle/>
          <a:p>
            <a:r>
              <a:rPr lang="en-US" sz="3200" dirty="0"/>
              <a:t>BACK JUDGE</a:t>
            </a:r>
          </a:p>
        </p:txBody>
      </p:sp>
      <p:sp>
        <p:nvSpPr>
          <p:cNvPr id="5" name="Subtitle 4"/>
          <p:cNvSpPr>
            <a:spLocks noGrp="1"/>
          </p:cNvSpPr>
          <p:nvPr>
            <p:ph type="subTitle" idx="1"/>
          </p:nvPr>
        </p:nvSpPr>
        <p:spPr>
          <a:xfrm>
            <a:off x="1523999" y="1324947"/>
            <a:ext cx="9215535" cy="5029200"/>
          </a:xfrm>
        </p:spPr>
        <p:txBody>
          <a:bodyPr/>
          <a:lstStyle/>
          <a:p>
            <a:pPr algn="l"/>
            <a:endParaRPr lang="en-US" b="1" dirty="0"/>
          </a:p>
          <a:p>
            <a:pPr marL="342900" indent="-342900" algn="l">
              <a:buFont typeface="Arial" panose="020B0604020202020204" pitchFamily="34" charset="0"/>
              <a:buChar char="•"/>
            </a:pPr>
            <a:endParaRPr lang="en-US" b="1" dirty="0"/>
          </a:p>
          <a:p>
            <a:pPr marL="342900" indent="-342900" algn="l">
              <a:buFont typeface="Arial" panose="020B0604020202020204" pitchFamily="34" charset="0"/>
              <a:buChar char="•"/>
            </a:pPr>
            <a:r>
              <a:rPr lang="en-US" b="1" dirty="0"/>
              <a:t>A timing device capable of timing 40 or 25 seconds will be required.</a:t>
            </a:r>
          </a:p>
          <a:p>
            <a:pPr marL="342900" indent="-342900" algn="l">
              <a:buFont typeface="Arial" panose="020B0604020202020204" pitchFamily="34" charset="0"/>
              <a:buChar char="•"/>
            </a:pPr>
            <a:r>
              <a:rPr lang="en-US" b="1" dirty="0"/>
              <a:t>If no visible play clock, start the 40 before retrieving game balls.</a:t>
            </a:r>
          </a:p>
          <a:p>
            <a:pPr marL="342900" indent="-342900" algn="l">
              <a:buFont typeface="Arial" panose="020B0604020202020204" pitchFamily="34" charset="0"/>
              <a:buChar char="•"/>
            </a:pPr>
            <a:r>
              <a:rPr lang="en-US" b="1" dirty="0"/>
              <a:t>Complete normal signals, etc. if covering the play.</a:t>
            </a:r>
          </a:p>
          <a:p>
            <a:pPr marL="342900" indent="-342900" algn="l">
              <a:buFont typeface="Arial" panose="020B0604020202020204" pitchFamily="34" charset="0"/>
              <a:buChar char="•"/>
            </a:pPr>
            <a:r>
              <a:rPr lang="en-US" b="1" dirty="0"/>
              <a:t>Work closely with the referee to monitor the play clock, if visible.</a:t>
            </a:r>
          </a:p>
          <a:p>
            <a:pPr marL="342900" indent="-342900" algn="l">
              <a:buFont typeface="Arial" panose="020B0604020202020204" pitchFamily="34" charset="0"/>
              <a:buChar char="•"/>
            </a:pPr>
            <a:r>
              <a:rPr lang="en-US" b="1" dirty="0"/>
              <a:t>If timing the play clock on the field, use the visible count mechanics as in recent seasons.</a:t>
            </a:r>
          </a:p>
        </p:txBody>
      </p:sp>
    </p:spTree>
    <p:extLst>
      <p:ext uri="{BB962C8B-B14F-4D97-AF65-F5344CB8AC3E}">
        <p14:creationId xmlns:p14="http://schemas.microsoft.com/office/powerpoint/2010/main" val="496137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10599"/>
            <a:ext cx="9144000" cy="1014348"/>
          </a:xfrm>
        </p:spPr>
        <p:txBody>
          <a:bodyPr>
            <a:normAutofit/>
          </a:bodyPr>
          <a:lstStyle/>
          <a:p>
            <a:r>
              <a:rPr lang="en-US" sz="3200" dirty="0"/>
              <a:t>UMPIRE</a:t>
            </a:r>
          </a:p>
        </p:txBody>
      </p:sp>
      <p:sp>
        <p:nvSpPr>
          <p:cNvPr id="5" name="Subtitle 4"/>
          <p:cNvSpPr>
            <a:spLocks noGrp="1"/>
          </p:cNvSpPr>
          <p:nvPr>
            <p:ph type="subTitle" idx="1"/>
          </p:nvPr>
        </p:nvSpPr>
        <p:spPr>
          <a:xfrm>
            <a:off x="1523999" y="1324947"/>
            <a:ext cx="9215535" cy="5029200"/>
          </a:xfrm>
        </p:spPr>
        <p:txBody>
          <a:bodyPr/>
          <a:lstStyle/>
          <a:p>
            <a:pPr marL="342900" indent="-342900" algn="l">
              <a:buFont typeface="Arial" panose="020B0604020202020204" pitchFamily="34" charset="0"/>
              <a:buChar char="•"/>
            </a:pPr>
            <a:endParaRPr lang="en-US" b="1" dirty="0"/>
          </a:p>
          <a:p>
            <a:pPr marL="342900" indent="-342900" algn="l">
              <a:buFont typeface="Arial" panose="020B0604020202020204" pitchFamily="34" charset="0"/>
              <a:buChar char="•"/>
            </a:pPr>
            <a:endParaRPr lang="en-US" b="1" dirty="0"/>
          </a:p>
          <a:p>
            <a:pPr marL="342900" indent="-342900" algn="l">
              <a:buFont typeface="Arial" panose="020B0604020202020204" pitchFamily="34" charset="0"/>
              <a:buChar char="•"/>
            </a:pPr>
            <a:r>
              <a:rPr lang="en-US" b="1" dirty="0"/>
              <a:t>During a 40 second play clock situation, the Umpire determines ready for play by placing the ball on the ground.</a:t>
            </a:r>
          </a:p>
          <a:p>
            <a:pPr marL="342900" indent="-342900" algn="l">
              <a:buFont typeface="Arial" panose="020B0604020202020204" pitchFamily="34" charset="0"/>
              <a:buChar char="•"/>
            </a:pPr>
            <a:r>
              <a:rPr lang="en-US" b="1" dirty="0"/>
              <a:t>Don’t unnecessarily rush or delay placing the ball down.</a:t>
            </a:r>
          </a:p>
          <a:p>
            <a:pPr marL="342900" indent="-342900" algn="l">
              <a:buFont typeface="Arial" panose="020B0604020202020204" pitchFamily="34" charset="0"/>
              <a:buChar char="•"/>
            </a:pPr>
            <a:r>
              <a:rPr lang="en-US" b="1" dirty="0"/>
              <a:t>Stand over the ball to prevent snapping in key situations:</a:t>
            </a:r>
          </a:p>
          <a:p>
            <a:pPr marL="800100" lvl="1" indent="-342900" algn="l">
              <a:buFont typeface="Arial" panose="020B0604020202020204" pitchFamily="34" charset="0"/>
              <a:buChar char="•"/>
            </a:pPr>
            <a:r>
              <a:rPr lang="en-US" b="1" dirty="0"/>
              <a:t>First down inbounds, wait for referee to wind the game clock.</a:t>
            </a:r>
          </a:p>
          <a:p>
            <a:pPr marL="800100" lvl="1" indent="-342900" algn="l">
              <a:buFont typeface="Arial" panose="020B0604020202020204" pitchFamily="34" charset="0"/>
              <a:buChar char="•"/>
            </a:pPr>
            <a:r>
              <a:rPr lang="en-US" b="1" dirty="0"/>
              <a:t>No specific provision to allow for substitutions, but use common sense.</a:t>
            </a:r>
          </a:p>
        </p:txBody>
      </p:sp>
    </p:spTree>
    <p:extLst>
      <p:ext uri="{BB962C8B-B14F-4D97-AF65-F5344CB8AC3E}">
        <p14:creationId xmlns:p14="http://schemas.microsoft.com/office/powerpoint/2010/main" val="1225744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10599"/>
            <a:ext cx="9144000" cy="1014348"/>
          </a:xfrm>
        </p:spPr>
        <p:txBody>
          <a:bodyPr>
            <a:normAutofit/>
          </a:bodyPr>
          <a:lstStyle/>
          <a:p>
            <a:r>
              <a:rPr lang="en-US" sz="3200" dirty="0"/>
              <a:t>BELOW VARSITY</a:t>
            </a:r>
          </a:p>
        </p:txBody>
      </p:sp>
      <p:sp>
        <p:nvSpPr>
          <p:cNvPr id="5" name="Subtitle 4"/>
          <p:cNvSpPr>
            <a:spLocks noGrp="1"/>
          </p:cNvSpPr>
          <p:nvPr>
            <p:ph type="subTitle" idx="1"/>
          </p:nvPr>
        </p:nvSpPr>
        <p:spPr>
          <a:xfrm>
            <a:off x="1523999" y="1324947"/>
            <a:ext cx="9215535" cy="5029200"/>
          </a:xfrm>
        </p:spPr>
        <p:txBody>
          <a:bodyPr/>
          <a:lstStyle/>
          <a:p>
            <a:pPr algn="l"/>
            <a:endParaRPr lang="en-US" b="1" dirty="0"/>
          </a:p>
          <a:p>
            <a:pPr marL="342900" indent="-342900" algn="l">
              <a:buFont typeface="Arial" panose="020B0604020202020204" pitchFamily="34" charset="0"/>
              <a:buChar char="•"/>
            </a:pPr>
            <a:r>
              <a:rPr lang="en-US" b="1" dirty="0"/>
              <a:t>Visible play clocks are uncommon below varsity, but if used in a 5-person 10</a:t>
            </a:r>
            <a:r>
              <a:rPr lang="en-US" b="1" baseline="30000" dirty="0"/>
              <a:t>th</a:t>
            </a:r>
            <a:r>
              <a:rPr lang="en-US" b="1" dirty="0"/>
              <a:t> grade game, follow varsity procedures.</a:t>
            </a:r>
          </a:p>
          <a:p>
            <a:pPr marL="342900" indent="-342900" algn="l">
              <a:buFont typeface="Arial" panose="020B0604020202020204" pitchFamily="34" charset="0"/>
              <a:buChar char="•"/>
            </a:pPr>
            <a:r>
              <a:rPr lang="en-US" b="1" dirty="0"/>
              <a:t>For 3 or 4 person crews --- either the referee or line judge will need to manage the play clock on the field.</a:t>
            </a:r>
          </a:p>
          <a:p>
            <a:pPr marL="800100" lvl="1" indent="-342900" algn="l">
              <a:buFont typeface="Arial" panose="020B0604020202020204" pitchFamily="34" charset="0"/>
              <a:buChar char="•"/>
            </a:pPr>
            <a:r>
              <a:rPr lang="en-US" b="1" dirty="0"/>
              <a:t>For this first year, plan to have the most experienced person in either of these positions manage the play clock. Let both coaches know who is handling it.</a:t>
            </a:r>
          </a:p>
          <a:p>
            <a:pPr marL="800100" lvl="1" indent="-342900" algn="l">
              <a:buFont typeface="Arial" panose="020B0604020202020204" pitchFamily="34" charset="0"/>
              <a:buChar char="•"/>
            </a:pPr>
            <a:r>
              <a:rPr lang="en-US" b="1" dirty="0"/>
              <a:t>This will allow inexperienced officials to still have a chance to referee without needing to focus as much on the play clock.</a:t>
            </a:r>
          </a:p>
          <a:p>
            <a:pPr marL="342900" indent="-342900" algn="l">
              <a:buFont typeface="Arial" panose="020B0604020202020204" pitchFamily="34" charset="0"/>
              <a:buChar char="•"/>
            </a:pPr>
            <a:r>
              <a:rPr lang="en-US" b="1" dirty="0"/>
              <a:t>Referee: Stay in line of sight of game clock operator so they can identify your winding the clock without a whistle.</a:t>
            </a:r>
          </a:p>
          <a:p>
            <a:pPr marL="800100" lvl="1" indent="-342900" algn="l">
              <a:buFont typeface="Arial" panose="020B0604020202020204" pitchFamily="34" charset="0"/>
              <a:buChar char="•"/>
            </a:pPr>
            <a:endParaRPr lang="en-US" b="1" dirty="0"/>
          </a:p>
          <a:p>
            <a:pPr marL="342900" indent="-342900" algn="l">
              <a:buFont typeface="Arial" panose="020B0604020202020204" pitchFamily="34" charset="0"/>
              <a:buChar char="•"/>
            </a:pPr>
            <a:endParaRPr lang="en-US" b="1" dirty="0"/>
          </a:p>
        </p:txBody>
      </p:sp>
    </p:spTree>
    <p:extLst>
      <p:ext uri="{BB962C8B-B14F-4D97-AF65-F5344CB8AC3E}">
        <p14:creationId xmlns:p14="http://schemas.microsoft.com/office/powerpoint/2010/main" val="1765142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10599"/>
            <a:ext cx="9144000" cy="1014348"/>
          </a:xfrm>
        </p:spPr>
        <p:txBody>
          <a:bodyPr>
            <a:normAutofit/>
          </a:bodyPr>
          <a:lstStyle/>
          <a:p>
            <a:r>
              <a:rPr lang="en-US" sz="3200" dirty="0"/>
              <a:t>VIDEO</a:t>
            </a:r>
          </a:p>
        </p:txBody>
      </p:sp>
      <p:sp>
        <p:nvSpPr>
          <p:cNvPr id="5" name="Subtitle 4"/>
          <p:cNvSpPr>
            <a:spLocks noGrp="1"/>
          </p:cNvSpPr>
          <p:nvPr>
            <p:ph type="subTitle" idx="1"/>
          </p:nvPr>
        </p:nvSpPr>
        <p:spPr>
          <a:xfrm>
            <a:off x="1523999" y="1324947"/>
            <a:ext cx="9215535" cy="5029200"/>
          </a:xfrm>
        </p:spPr>
        <p:txBody>
          <a:bodyPr/>
          <a:lstStyle/>
          <a:p>
            <a:pPr algn="l"/>
            <a:r>
              <a:rPr lang="en-US" dirty="0">
                <a:hlinkClick r:id="rId3"/>
              </a:rPr>
              <a:t>https://www.youtube.com/watch?v=y3CWLJRE7bU</a:t>
            </a:r>
            <a:endParaRPr lang="en-US" b="1" dirty="0"/>
          </a:p>
        </p:txBody>
      </p:sp>
      <p:pic>
        <p:nvPicPr>
          <p:cNvPr id="2" name="y3CWLJRE7bU"/>
          <p:cNvPicPr>
            <a:picLocks noRot="1" noChangeAspect="1"/>
          </p:cNvPicPr>
          <p:nvPr>
            <a:videoFile r:link="rId1"/>
          </p:nvPr>
        </p:nvPicPr>
        <p:blipFill>
          <a:blip r:embed="rId4"/>
          <a:stretch>
            <a:fillRect/>
          </a:stretch>
        </p:blipFill>
        <p:spPr>
          <a:xfrm>
            <a:off x="2848947" y="2190005"/>
            <a:ext cx="6696269" cy="3766652"/>
          </a:xfrm>
          <a:prstGeom prst="rect">
            <a:avLst/>
          </a:prstGeom>
        </p:spPr>
      </p:pic>
    </p:spTree>
    <p:extLst>
      <p:ext uri="{BB962C8B-B14F-4D97-AF65-F5344CB8AC3E}">
        <p14:creationId xmlns:p14="http://schemas.microsoft.com/office/powerpoint/2010/main" val="1074768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10599"/>
            <a:ext cx="9144000" cy="1014348"/>
          </a:xfrm>
        </p:spPr>
        <p:txBody>
          <a:bodyPr>
            <a:normAutofit/>
          </a:bodyPr>
          <a:lstStyle/>
          <a:p>
            <a:r>
              <a:rPr lang="en-US" sz="3200" dirty="0"/>
              <a:t>QUESTIONS / DISCUSSION ON PLAY CLOCK</a:t>
            </a:r>
          </a:p>
        </p:txBody>
      </p:sp>
      <p:sp>
        <p:nvSpPr>
          <p:cNvPr id="5" name="Subtitle 4"/>
          <p:cNvSpPr>
            <a:spLocks noGrp="1"/>
          </p:cNvSpPr>
          <p:nvPr>
            <p:ph type="subTitle" idx="1"/>
          </p:nvPr>
        </p:nvSpPr>
        <p:spPr>
          <a:xfrm>
            <a:off x="1524000" y="2323321"/>
            <a:ext cx="9215534" cy="4030825"/>
          </a:xfrm>
        </p:spPr>
        <p:txBody>
          <a:bodyPr>
            <a:normAutofit/>
          </a:bodyPr>
          <a:lstStyle/>
          <a:p>
            <a:r>
              <a:rPr lang="en-US" sz="9600" b="1" dirty="0">
                <a:solidFill>
                  <a:srgbClr val="FF0000"/>
                </a:solidFill>
              </a:rPr>
              <a:t>?</a:t>
            </a:r>
          </a:p>
        </p:txBody>
      </p:sp>
    </p:spTree>
    <p:extLst>
      <p:ext uri="{BB962C8B-B14F-4D97-AF65-F5344CB8AC3E}">
        <p14:creationId xmlns:p14="http://schemas.microsoft.com/office/powerpoint/2010/main" val="3322394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10599"/>
            <a:ext cx="9144000" cy="1014348"/>
          </a:xfrm>
        </p:spPr>
        <p:txBody>
          <a:bodyPr>
            <a:normAutofit/>
          </a:bodyPr>
          <a:lstStyle/>
          <a:p>
            <a:r>
              <a:rPr lang="en-US" sz="3200" dirty="0"/>
              <a:t>OTHER RULE CHANGES</a:t>
            </a:r>
          </a:p>
        </p:txBody>
      </p:sp>
      <p:sp>
        <p:nvSpPr>
          <p:cNvPr id="5" name="Subtitle 4"/>
          <p:cNvSpPr>
            <a:spLocks noGrp="1"/>
          </p:cNvSpPr>
          <p:nvPr>
            <p:ph type="subTitle" idx="1"/>
          </p:nvPr>
        </p:nvSpPr>
        <p:spPr>
          <a:xfrm>
            <a:off x="1523999" y="1324947"/>
            <a:ext cx="9215535" cy="5029200"/>
          </a:xfrm>
        </p:spPr>
        <p:txBody>
          <a:bodyPr/>
          <a:lstStyle/>
          <a:p>
            <a:pPr algn="l"/>
            <a:endParaRPr lang="en-US" b="1" dirty="0"/>
          </a:p>
          <a:p>
            <a:pPr marL="800100" lvl="1" indent="-342900" algn="l">
              <a:buFont typeface="Arial" panose="020B0604020202020204" pitchFamily="34" charset="0"/>
              <a:buChar char="•"/>
            </a:pPr>
            <a:endParaRPr lang="en-US" b="1" dirty="0"/>
          </a:p>
          <a:p>
            <a:pPr marL="342900" indent="-342900" algn="l">
              <a:buFont typeface="Arial" panose="020B0604020202020204" pitchFamily="34" charset="0"/>
              <a:buChar char="•"/>
            </a:pPr>
            <a:r>
              <a:rPr lang="en-US" b="1" dirty="0"/>
              <a:t>REDEFINED REQUIREMENTS FOR A LEGAL SCRIMMAGE FORMATION (2-14-1, 7-2-5a) </a:t>
            </a:r>
            <a:br>
              <a:rPr lang="en-US" dirty="0"/>
            </a:br>
            <a:r>
              <a:rPr lang="en-US" b="1" dirty="0"/>
              <a:t>Rationale:</a:t>
            </a:r>
            <a:r>
              <a:rPr lang="en-US" dirty="0"/>
              <a:t> A legal scrimmage formation now requires at least five offensive players on their line of scrimmage with no more than four backs. This change will make it easier to identify legal and illegal offensive formations.</a:t>
            </a:r>
          </a:p>
          <a:p>
            <a:pPr marL="342900" indent="-342900" algn="l">
              <a:buFont typeface="Arial" panose="020B0604020202020204" pitchFamily="34" charset="0"/>
              <a:buChar char="•"/>
            </a:pPr>
            <a:r>
              <a:rPr lang="en-US" b="1" dirty="0"/>
              <a:t>PROHIBITION ON TRIPPING THE RUNNER [2-45, 9-4-3o (NEW), 9-4-3o PENALTY (NEW)] </a:t>
            </a:r>
            <a:br>
              <a:rPr lang="en-US" dirty="0"/>
            </a:br>
            <a:r>
              <a:rPr lang="en-US" b="1" dirty="0"/>
              <a:t>Rationale:</a:t>
            </a:r>
            <a:r>
              <a:rPr lang="en-US" dirty="0"/>
              <a:t> In an effort to decrease risk, tripping the runner is now prohibited. It is now a foul to intentionally use the lower leg or foot to obstruct a runner below the knees.</a:t>
            </a:r>
            <a:endParaRPr lang="en-US" b="1" dirty="0"/>
          </a:p>
        </p:txBody>
      </p:sp>
    </p:spTree>
    <p:extLst>
      <p:ext uri="{BB962C8B-B14F-4D97-AF65-F5344CB8AC3E}">
        <p14:creationId xmlns:p14="http://schemas.microsoft.com/office/powerpoint/2010/main" val="2282659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10599"/>
            <a:ext cx="9144000" cy="1014348"/>
          </a:xfrm>
        </p:spPr>
        <p:txBody>
          <a:bodyPr>
            <a:normAutofit/>
          </a:bodyPr>
          <a:lstStyle/>
          <a:p>
            <a:r>
              <a:rPr lang="en-US" sz="3200" dirty="0"/>
              <a:t>OTHER RULE CHANGES</a:t>
            </a:r>
          </a:p>
        </p:txBody>
      </p:sp>
      <p:sp>
        <p:nvSpPr>
          <p:cNvPr id="5" name="Subtitle 4"/>
          <p:cNvSpPr>
            <a:spLocks noGrp="1"/>
          </p:cNvSpPr>
          <p:nvPr>
            <p:ph type="subTitle" idx="1"/>
          </p:nvPr>
        </p:nvSpPr>
        <p:spPr>
          <a:xfrm>
            <a:off x="1523999" y="1324947"/>
            <a:ext cx="9215535" cy="5029200"/>
          </a:xfrm>
        </p:spPr>
        <p:txBody>
          <a:bodyPr/>
          <a:lstStyle/>
          <a:p>
            <a:pPr algn="l"/>
            <a:endParaRPr lang="en-US" b="1" dirty="0"/>
          </a:p>
          <a:p>
            <a:pPr marL="342900" indent="-342900" algn="l">
              <a:buFont typeface="Arial" panose="020B0604020202020204" pitchFamily="34" charset="0"/>
              <a:buChar char="•"/>
            </a:pPr>
            <a:r>
              <a:rPr lang="en-US" b="1" dirty="0"/>
              <a:t>ILLEGAL KICKING AND BATTING PENALTY REDUCED (6-2-1 PENALTY, 9-7 PENALTY) </a:t>
            </a:r>
            <a:br>
              <a:rPr lang="en-US" dirty="0"/>
            </a:br>
            <a:r>
              <a:rPr lang="en-US" b="1" dirty="0"/>
              <a:t>Rationale:</a:t>
            </a:r>
            <a:r>
              <a:rPr lang="en-US" dirty="0"/>
              <a:t> The penalty for illegally kicking or batting the ball was reduced from 15 yards to 10 yards.</a:t>
            </a:r>
          </a:p>
          <a:p>
            <a:pPr marL="342900" indent="-342900" algn="l">
              <a:buFont typeface="Arial" panose="020B0604020202020204" pitchFamily="34" charset="0"/>
              <a:buChar char="•"/>
            </a:pPr>
            <a:r>
              <a:rPr lang="en-US" b="1" dirty="0"/>
              <a:t>HORSE-COLLAR TACKLE ADDITION (9-4-3k) </a:t>
            </a:r>
            <a:br>
              <a:rPr lang="en-US" dirty="0"/>
            </a:br>
            <a:r>
              <a:rPr lang="en-US" b="1" dirty="0"/>
              <a:t>Rationale:</a:t>
            </a:r>
            <a:r>
              <a:rPr lang="en-US" dirty="0"/>
              <a:t> Grabbing the name plate area of the jersey of the runner, directly below the back collar, and pulling the runner to the ground is now an illegal personal contact foul.</a:t>
            </a:r>
          </a:p>
          <a:p>
            <a:pPr marL="800100" lvl="1" indent="-342900" algn="l">
              <a:buFont typeface="Arial" panose="020B0604020202020204" pitchFamily="34" charset="0"/>
              <a:buChar char="•"/>
            </a:pPr>
            <a:endParaRPr lang="en-US" b="1" dirty="0"/>
          </a:p>
        </p:txBody>
      </p:sp>
    </p:spTree>
    <p:extLst>
      <p:ext uri="{BB962C8B-B14F-4D97-AF65-F5344CB8AC3E}">
        <p14:creationId xmlns:p14="http://schemas.microsoft.com/office/powerpoint/2010/main" val="3153544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10599"/>
            <a:ext cx="9144000" cy="1014348"/>
          </a:xfrm>
        </p:spPr>
        <p:txBody>
          <a:bodyPr>
            <a:normAutofit/>
          </a:bodyPr>
          <a:lstStyle/>
          <a:p>
            <a:r>
              <a:rPr lang="en-US" sz="3200" dirty="0"/>
              <a:t>OTHER QUESTIONS/DISCUSSION</a:t>
            </a:r>
          </a:p>
        </p:txBody>
      </p:sp>
      <p:sp>
        <p:nvSpPr>
          <p:cNvPr id="5" name="Subtitle 4"/>
          <p:cNvSpPr>
            <a:spLocks noGrp="1"/>
          </p:cNvSpPr>
          <p:nvPr>
            <p:ph type="subTitle" idx="1"/>
          </p:nvPr>
        </p:nvSpPr>
        <p:spPr>
          <a:xfrm>
            <a:off x="1524000" y="2323321"/>
            <a:ext cx="9215534" cy="4030825"/>
          </a:xfrm>
        </p:spPr>
        <p:txBody>
          <a:bodyPr>
            <a:normAutofit/>
          </a:bodyPr>
          <a:lstStyle/>
          <a:p>
            <a:r>
              <a:rPr lang="en-US" sz="9600" b="1" dirty="0">
                <a:solidFill>
                  <a:srgbClr val="FF0000"/>
                </a:solidFill>
              </a:rPr>
              <a:t>?</a:t>
            </a:r>
          </a:p>
        </p:txBody>
      </p:sp>
    </p:spTree>
    <p:extLst>
      <p:ext uri="{BB962C8B-B14F-4D97-AF65-F5344CB8AC3E}">
        <p14:creationId xmlns:p14="http://schemas.microsoft.com/office/powerpoint/2010/main" val="2290953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056595"/>
            <a:ext cx="10515600" cy="2852737"/>
          </a:xfrm>
        </p:spPr>
        <p:txBody>
          <a:bodyPr/>
          <a:lstStyle/>
          <a:p>
            <a:pPr algn="ctr"/>
            <a:r>
              <a:rPr lang="en-US" dirty="0"/>
              <a:t>Introductions/Announcements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92465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818404"/>
          </a:xfrm>
        </p:spPr>
        <p:txBody>
          <a:bodyPr>
            <a:normAutofit fontScale="90000"/>
          </a:bodyPr>
          <a:lstStyle/>
          <a:p>
            <a:r>
              <a:rPr lang="en-US" dirty="0"/>
              <a:t>REMINDERS:</a:t>
            </a:r>
          </a:p>
        </p:txBody>
      </p:sp>
      <p:sp>
        <p:nvSpPr>
          <p:cNvPr id="3" name="Subtitle 2"/>
          <p:cNvSpPr>
            <a:spLocks noGrp="1"/>
          </p:cNvSpPr>
          <p:nvPr>
            <p:ph type="subTitle" idx="1"/>
          </p:nvPr>
        </p:nvSpPr>
        <p:spPr>
          <a:xfrm>
            <a:off x="4907902" y="2146040"/>
            <a:ext cx="6338596" cy="3974841"/>
          </a:xfrm>
        </p:spPr>
        <p:txBody>
          <a:bodyPr/>
          <a:lstStyle/>
          <a:p>
            <a:pPr marL="342900" indent="-342900" algn="l">
              <a:buFont typeface="Arial" panose="020B0604020202020204" pitchFamily="34" charset="0"/>
              <a:buChar char="•"/>
            </a:pPr>
            <a:r>
              <a:rPr lang="en-US" dirty="0"/>
              <a:t>IHSAA Football Clinic, Clear Creek-Amana High School, Saturday, Aug 3, 9am</a:t>
            </a:r>
          </a:p>
          <a:p>
            <a:pPr marL="342900" indent="-342900" algn="l">
              <a:buFont typeface="Arial" panose="020B0604020202020204" pitchFamily="34" charset="0"/>
              <a:buChar char="•"/>
            </a:pPr>
            <a:r>
              <a:rPr lang="en-US" dirty="0"/>
              <a:t>ICAOA Annual Meeting Monday, Aug 5, 6pm, </a:t>
            </a:r>
            <a:r>
              <a:rPr lang="en-US" dirty="0" err="1"/>
              <a:t>Kinnick</a:t>
            </a:r>
            <a:r>
              <a:rPr lang="en-US" dirty="0"/>
              <a:t> Press Box</a:t>
            </a:r>
          </a:p>
          <a:p>
            <a:pPr marL="342900" indent="-342900" algn="l">
              <a:buFont typeface="Arial" panose="020B0604020202020204" pitchFamily="34" charset="0"/>
              <a:buChar char="•"/>
            </a:pPr>
            <a:r>
              <a:rPr lang="en-US" dirty="0"/>
              <a:t>IHSAA Online Rules Meeting / Test live on Monday, Aug 5</a:t>
            </a:r>
          </a:p>
          <a:p>
            <a:pPr marL="342900" indent="-342900" algn="l">
              <a:buFont typeface="Arial" panose="020B0604020202020204" pitchFamily="34" charset="0"/>
              <a:buChar char="•"/>
            </a:pPr>
            <a:r>
              <a:rPr lang="en-US" dirty="0"/>
              <a:t>Next Football Meeting Thursday, Aug 8, 6:45, Carver-Hawkeye: Kicking Game (Bob George Crew)</a:t>
            </a:r>
          </a:p>
          <a:p>
            <a:pPr marL="342900" indent="-342900" algn="l">
              <a:buFont typeface="Arial" panose="020B0604020202020204" pitchFamily="34" charset="0"/>
              <a:buChar char="•"/>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8752" y="3509963"/>
            <a:ext cx="4009150" cy="3120954"/>
          </a:xfrm>
          <a:prstGeom prst="rect">
            <a:avLst/>
          </a:prstGeom>
        </p:spPr>
      </p:pic>
    </p:spTree>
    <p:extLst>
      <p:ext uri="{BB962C8B-B14F-4D97-AF65-F5344CB8AC3E}">
        <p14:creationId xmlns:p14="http://schemas.microsoft.com/office/powerpoint/2010/main" val="4147010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10599"/>
            <a:ext cx="9144000" cy="1014348"/>
          </a:xfrm>
        </p:spPr>
        <p:txBody>
          <a:bodyPr>
            <a:normAutofit/>
          </a:bodyPr>
          <a:lstStyle/>
          <a:p>
            <a:r>
              <a:rPr lang="en-US" sz="3200" b="1" dirty="0"/>
              <a:t>40-SECOND PLAY CLOCK (2-35-1, 3-6-1, 3-6-2a, 7-2-1)</a:t>
            </a:r>
            <a:endParaRPr lang="en-US" sz="3200" dirty="0"/>
          </a:p>
        </p:txBody>
      </p:sp>
      <p:sp>
        <p:nvSpPr>
          <p:cNvPr id="5" name="Subtitle 4"/>
          <p:cNvSpPr>
            <a:spLocks noGrp="1"/>
          </p:cNvSpPr>
          <p:nvPr>
            <p:ph type="subTitle" idx="1"/>
          </p:nvPr>
        </p:nvSpPr>
        <p:spPr>
          <a:xfrm>
            <a:off x="1523999" y="1324947"/>
            <a:ext cx="9215535" cy="5029200"/>
          </a:xfrm>
        </p:spPr>
        <p:txBody>
          <a:bodyPr/>
          <a:lstStyle/>
          <a:p>
            <a:pPr algn="l"/>
            <a:endParaRPr lang="en-US" b="1" dirty="0"/>
          </a:p>
          <a:p>
            <a:pPr algn="l"/>
            <a:r>
              <a:rPr lang="en-US" b="1" u="sng" dirty="0"/>
              <a:t>NFHS</a:t>
            </a:r>
          </a:p>
          <a:p>
            <a:pPr algn="l"/>
            <a:endParaRPr lang="en-US" sz="3200" b="1" dirty="0"/>
          </a:p>
          <a:p>
            <a:pPr algn="l"/>
            <a:r>
              <a:rPr lang="en-US" sz="3200" b="1" dirty="0"/>
              <a:t>Rationale:</a:t>
            </a:r>
            <a:r>
              <a:rPr lang="en-US" sz="3200" dirty="0"/>
              <a:t> To have a more consistent time period between downs, the rules committee approved situations where 40 seconds will be placed on the play clock. The new rule defines when 40 seconds will be placed on the play clock and when 25 seconds will be placed on the play clock.</a:t>
            </a:r>
          </a:p>
        </p:txBody>
      </p:sp>
    </p:spTree>
    <p:extLst>
      <p:ext uri="{BB962C8B-B14F-4D97-AF65-F5344CB8AC3E}">
        <p14:creationId xmlns:p14="http://schemas.microsoft.com/office/powerpoint/2010/main" val="151073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10599"/>
            <a:ext cx="9144000" cy="1014348"/>
          </a:xfrm>
        </p:spPr>
        <p:txBody>
          <a:bodyPr>
            <a:normAutofit/>
          </a:bodyPr>
          <a:lstStyle/>
          <a:p>
            <a:r>
              <a:rPr lang="en-US" sz="3200" dirty="0"/>
              <a:t>SITUATIONS FOR 40 SECOND PLAY CLOCK</a:t>
            </a:r>
          </a:p>
        </p:txBody>
      </p:sp>
      <p:sp>
        <p:nvSpPr>
          <p:cNvPr id="5" name="Subtitle 4"/>
          <p:cNvSpPr>
            <a:spLocks noGrp="1"/>
          </p:cNvSpPr>
          <p:nvPr>
            <p:ph type="subTitle" idx="1"/>
          </p:nvPr>
        </p:nvSpPr>
        <p:spPr>
          <a:xfrm>
            <a:off x="1523999" y="1324947"/>
            <a:ext cx="9215535" cy="5029200"/>
          </a:xfrm>
        </p:spPr>
        <p:txBody>
          <a:bodyPr/>
          <a:lstStyle/>
          <a:p>
            <a:pPr algn="l"/>
            <a:endParaRPr lang="en-US" b="1" dirty="0"/>
          </a:p>
          <a:p>
            <a:pPr algn="l"/>
            <a:r>
              <a:rPr lang="en-US" b="1" u="sng" dirty="0"/>
              <a:t>The 40 Second Play Clock will start immediately after declared dead</a:t>
            </a:r>
          </a:p>
          <a:p>
            <a:pPr marL="342900" indent="-342900" algn="l">
              <a:buFont typeface="Arial" panose="020B0604020202020204" pitchFamily="34" charset="0"/>
              <a:buChar char="•"/>
            </a:pPr>
            <a:r>
              <a:rPr lang="en-US" b="1" dirty="0"/>
              <a:t>Dead Ball Inbounds or Out of Bounds (run or completed pass)</a:t>
            </a:r>
          </a:p>
          <a:p>
            <a:pPr marL="342900" indent="-342900" algn="l">
              <a:buFont typeface="Arial" panose="020B0604020202020204" pitchFamily="34" charset="0"/>
              <a:buChar char="•"/>
            </a:pPr>
            <a:r>
              <a:rPr lang="en-US" b="1" dirty="0"/>
              <a:t>Incomplete Pass</a:t>
            </a:r>
          </a:p>
          <a:p>
            <a:pPr marL="342900" indent="-342900" algn="l">
              <a:buFont typeface="Arial" panose="020B0604020202020204" pitchFamily="34" charset="0"/>
              <a:buChar char="•"/>
            </a:pPr>
            <a:r>
              <a:rPr lang="en-US" b="1" dirty="0"/>
              <a:t>Team A (Offense) Awarded First Down</a:t>
            </a:r>
          </a:p>
          <a:p>
            <a:pPr marL="342900" indent="-342900" algn="l">
              <a:buFont typeface="Arial" panose="020B0604020202020204" pitchFamily="34" charset="0"/>
              <a:buChar char="•"/>
            </a:pPr>
            <a:r>
              <a:rPr lang="en-US" b="1" dirty="0"/>
              <a:t>Double Change of Possession (team that started with the ball ends up with the ball at the end of the play)</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8613" y="4439913"/>
            <a:ext cx="2116882" cy="1795879"/>
          </a:xfrm>
          <a:prstGeom prst="rect">
            <a:avLst/>
          </a:prstGeom>
        </p:spPr>
      </p:pic>
    </p:spTree>
    <p:extLst>
      <p:ext uri="{BB962C8B-B14F-4D97-AF65-F5344CB8AC3E}">
        <p14:creationId xmlns:p14="http://schemas.microsoft.com/office/powerpoint/2010/main" val="3032862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10599"/>
            <a:ext cx="9144000" cy="1014348"/>
          </a:xfrm>
        </p:spPr>
        <p:txBody>
          <a:bodyPr>
            <a:normAutofit/>
          </a:bodyPr>
          <a:lstStyle/>
          <a:p>
            <a:r>
              <a:rPr lang="en-US" sz="3200" dirty="0"/>
              <a:t>DURING 40 SECOND PLAY CLOCK</a:t>
            </a:r>
          </a:p>
        </p:txBody>
      </p:sp>
      <p:sp>
        <p:nvSpPr>
          <p:cNvPr id="5" name="Subtitle 4"/>
          <p:cNvSpPr>
            <a:spLocks noGrp="1"/>
          </p:cNvSpPr>
          <p:nvPr>
            <p:ph type="subTitle" idx="1"/>
          </p:nvPr>
        </p:nvSpPr>
        <p:spPr>
          <a:xfrm>
            <a:off x="1523999" y="1324947"/>
            <a:ext cx="9215535" cy="5029200"/>
          </a:xfrm>
        </p:spPr>
        <p:txBody>
          <a:bodyPr>
            <a:normAutofit lnSpcReduction="10000"/>
          </a:bodyPr>
          <a:lstStyle/>
          <a:p>
            <a:pPr algn="l"/>
            <a:endParaRPr lang="en-US" b="1" dirty="0"/>
          </a:p>
          <a:p>
            <a:pPr algn="l"/>
            <a:r>
              <a:rPr lang="en-US" b="1" u="sng" dirty="0"/>
              <a:t>READY FOR PLAY</a:t>
            </a:r>
          </a:p>
          <a:p>
            <a:pPr marL="342900" indent="-342900" algn="l">
              <a:buFont typeface="Arial" panose="020B0604020202020204" pitchFamily="34" charset="0"/>
              <a:buChar char="•"/>
            </a:pPr>
            <a:r>
              <a:rPr lang="en-US" b="1" dirty="0"/>
              <a:t>The ready-for-play signal and whistle will not be used during the new 40 second play clock</a:t>
            </a:r>
          </a:p>
          <a:p>
            <a:pPr algn="l"/>
            <a:endParaRPr lang="en-US" b="1" u="sng" dirty="0"/>
          </a:p>
          <a:p>
            <a:pPr algn="l"/>
            <a:r>
              <a:rPr lang="en-US" b="1" u="sng" dirty="0"/>
              <a:t>GAME CLOCK</a:t>
            </a:r>
          </a:p>
          <a:p>
            <a:pPr marL="342900" indent="-342900" algn="l">
              <a:buFont typeface="Arial" panose="020B0604020202020204" pitchFamily="34" charset="0"/>
              <a:buChar char="•"/>
            </a:pPr>
            <a:r>
              <a:rPr lang="en-US" b="1" dirty="0"/>
              <a:t>For situations where the game clock would normally remain stopped (out of bounds, incomplete pass), the game clock will continue to start on the snap.</a:t>
            </a:r>
          </a:p>
          <a:p>
            <a:pPr marL="342900" indent="-342900" algn="l">
              <a:buFont typeface="Arial" panose="020B0604020202020204" pitchFamily="34" charset="0"/>
              <a:buChar char="•"/>
            </a:pPr>
            <a:r>
              <a:rPr lang="en-US" b="1" dirty="0"/>
              <a:t>For situations where the game clock would normally remain running (run/pass inbounds short of first down), it still continues to run.</a:t>
            </a:r>
          </a:p>
          <a:p>
            <a:pPr marL="342900" indent="-342900" algn="l">
              <a:buFont typeface="Arial" panose="020B0604020202020204" pitchFamily="34" charset="0"/>
              <a:buChar char="•"/>
            </a:pPr>
            <a:r>
              <a:rPr lang="en-US" b="1" dirty="0"/>
              <a:t>For first downs in bounds, the referee will wind an arm to start the game clock – but no whistle (unless the clock operator doesn’t see)</a:t>
            </a:r>
          </a:p>
        </p:txBody>
      </p:sp>
    </p:spTree>
    <p:extLst>
      <p:ext uri="{BB962C8B-B14F-4D97-AF65-F5344CB8AC3E}">
        <p14:creationId xmlns:p14="http://schemas.microsoft.com/office/powerpoint/2010/main" val="4217717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10599"/>
            <a:ext cx="9144000" cy="1014348"/>
          </a:xfrm>
        </p:spPr>
        <p:txBody>
          <a:bodyPr>
            <a:normAutofit/>
          </a:bodyPr>
          <a:lstStyle/>
          <a:p>
            <a:r>
              <a:rPr lang="en-US" sz="3200" dirty="0"/>
              <a:t>SITUATIONS FOR 25 SECOND PLAY CLOCK</a:t>
            </a:r>
          </a:p>
        </p:txBody>
      </p:sp>
      <p:sp>
        <p:nvSpPr>
          <p:cNvPr id="5" name="Subtitle 4"/>
          <p:cNvSpPr>
            <a:spLocks noGrp="1"/>
          </p:cNvSpPr>
          <p:nvPr>
            <p:ph type="subTitle" idx="1"/>
          </p:nvPr>
        </p:nvSpPr>
        <p:spPr>
          <a:xfrm>
            <a:off x="1523999" y="1324947"/>
            <a:ext cx="9215535" cy="5029200"/>
          </a:xfrm>
        </p:spPr>
        <p:txBody>
          <a:bodyPr/>
          <a:lstStyle/>
          <a:p>
            <a:pPr algn="l"/>
            <a:endParaRPr lang="en-US" b="1" dirty="0"/>
          </a:p>
          <a:p>
            <a:pPr algn="l"/>
            <a:r>
              <a:rPr lang="en-US" b="1" dirty="0"/>
              <a:t>The 25 second play clock and all previous clock mechanics will remain the same for the following situations:</a:t>
            </a:r>
          </a:p>
          <a:p>
            <a:pPr marL="342900" indent="-342900" algn="l">
              <a:buFont typeface="Arial" panose="020B0604020202020204" pitchFamily="34" charset="0"/>
              <a:buChar char="•"/>
            </a:pPr>
            <a:r>
              <a:rPr lang="en-US" b="1" dirty="0"/>
              <a:t>Penalty Administration</a:t>
            </a:r>
          </a:p>
          <a:p>
            <a:pPr marL="342900" indent="-342900" algn="l">
              <a:buFont typeface="Arial" panose="020B0604020202020204" pitchFamily="34" charset="0"/>
              <a:buChar char="•"/>
            </a:pPr>
            <a:r>
              <a:rPr lang="en-US" b="1" dirty="0"/>
              <a:t>Charged Team Timeout</a:t>
            </a:r>
          </a:p>
          <a:p>
            <a:pPr marL="342900" indent="-342900" algn="l">
              <a:buFont typeface="Arial" panose="020B0604020202020204" pitchFamily="34" charset="0"/>
              <a:buChar char="•"/>
            </a:pPr>
            <a:r>
              <a:rPr lang="en-US" b="1" dirty="0"/>
              <a:t>Injury/Helmet Off</a:t>
            </a:r>
          </a:p>
          <a:p>
            <a:pPr marL="342900" indent="-342900" algn="l">
              <a:buFont typeface="Arial" panose="020B0604020202020204" pitchFamily="34" charset="0"/>
              <a:buChar char="•"/>
            </a:pPr>
            <a:r>
              <a:rPr lang="en-US" b="1" dirty="0"/>
              <a:t>Measurement or other Officials’ Timeout</a:t>
            </a:r>
          </a:p>
          <a:p>
            <a:pPr marL="342900" indent="-342900" algn="l">
              <a:buFont typeface="Arial" panose="020B0604020202020204" pitchFamily="34" charset="0"/>
              <a:buChar char="•"/>
            </a:pPr>
            <a:r>
              <a:rPr lang="en-US" b="1" dirty="0"/>
              <a:t>Change of Possession – Different team next Snaps</a:t>
            </a:r>
          </a:p>
          <a:p>
            <a:pPr marL="342900" indent="-342900" algn="l">
              <a:buFont typeface="Arial" panose="020B0604020202020204" pitchFamily="34" charset="0"/>
              <a:buChar char="•"/>
            </a:pPr>
            <a:r>
              <a:rPr lang="en-US" b="1" dirty="0"/>
              <a:t>After any score (Touchdown, Field Goal, Safety, Try)</a:t>
            </a:r>
          </a:p>
          <a:p>
            <a:pPr marL="342900" indent="-342900" algn="l">
              <a:buFont typeface="Arial" panose="020B0604020202020204" pitchFamily="34" charset="0"/>
              <a:buChar char="•"/>
            </a:pPr>
            <a:r>
              <a:rPr lang="en-US" b="1" dirty="0"/>
              <a:t>Following any Legal Kick</a:t>
            </a:r>
          </a:p>
          <a:p>
            <a:pPr marL="342900" indent="-342900" algn="l">
              <a:buFont typeface="Arial" panose="020B0604020202020204" pitchFamily="34" charset="0"/>
              <a:buChar char="•"/>
            </a:pPr>
            <a:r>
              <a:rPr lang="en-US" b="1" dirty="0"/>
              <a:t>Start of Overtime(s)</a:t>
            </a:r>
          </a:p>
        </p:txBody>
      </p:sp>
    </p:spTree>
    <p:extLst>
      <p:ext uri="{BB962C8B-B14F-4D97-AF65-F5344CB8AC3E}">
        <p14:creationId xmlns:p14="http://schemas.microsoft.com/office/powerpoint/2010/main" val="159258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10599"/>
            <a:ext cx="9144000" cy="1014348"/>
          </a:xfrm>
        </p:spPr>
        <p:txBody>
          <a:bodyPr>
            <a:normAutofit/>
          </a:bodyPr>
          <a:lstStyle/>
          <a:p>
            <a:r>
              <a:rPr lang="en-US" sz="3200" dirty="0"/>
              <a:t>Mechanics</a:t>
            </a:r>
          </a:p>
        </p:txBody>
      </p:sp>
      <p:sp>
        <p:nvSpPr>
          <p:cNvPr id="5" name="Subtitle 4"/>
          <p:cNvSpPr>
            <a:spLocks noGrp="1"/>
          </p:cNvSpPr>
          <p:nvPr>
            <p:ph type="subTitle" idx="1"/>
          </p:nvPr>
        </p:nvSpPr>
        <p:spPr>
          <a:xfrm>
            <a:off x="1523999" y="1324947"/>
            <a:ext cx="9215535" cy="5029200"/>
          </a:xfrm>
        </p:spPr>
        <p:txBody>
          <a:bodyPr/>
          <a:lstStyle/>
          <a:p>
            <a:pPr algn="l"/>
            <a:endParaRPr lang="en-US" b="1" dirty="0"/>
          </a:p>
          <a:p>
            <a:pPr algn="l"/>
            <a:r>
              <a:rPr lang="en-US" b="1" dirty="0"/>
              <a:t>A new mechanic has been added (like NCAA) to declare the ball dead when no other signal would have been used in the past (run, completed pass inbounds short of first down).</a:t>
            </a:r>
          </a:p>
          <a:p>
            <a:pPr algn="l"/>
            <a:endParaRPr lang="en-US" b="1" dirty="0"/>
          </a:p>
          <a:p>
            <a:pPr algn="l"/>
            <a:r>
              <a:rPr lang="en-US" b="1" dirty="0"/>
              <a:t>The calling official(s) will raise one hand straight up, open palm.</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1156" y="4167207"/>
            <a:ext cx="2141220" cy="2186940"/>
          </a:xfrm>
          <a:prstGeom prst="rect">
            <a:avLst/>
          </a:prstGeom>
        </p:spPr>
      </p:pic>
    </p:spTree>
    <p:extLst>
      <p:ext uri="{BB962C8B-B14F-4D97-AF65-F5344CB8AC3E}">
        <p14:creationId xmlns:p14="http://schemas.microsoft.com/office/powerpoint/2010/main" val="2528802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10599"/>
            <a:ext cx="9144000" cy="1014348"/>
          </a:xfrm>
        </p:spPr>
        <p:txBody>
          <a:bodyPr>
            <a:normAutofit/>
          </a:bodyPr>
          <a:lstStyle/>
          <a:p>
            <a:r>
              <a:rPr lang="en-US" sz="3200" dirty="0"/>
              <a:t>RESETTING THE PLAY CLOCK</a:t>
            </a:r>
          </a:p>
        </p:txBody>
      </p:sp>
      <p:sp>
        <p:nvSpPr>
          <p:cNvPr id="5" name="Subtitle 4"/>
          <p:cNvSpPr>
            <a:spLocks noGrp="1"/>
          </p:cNvSpPr>
          <p:nvPr>
            <p:ph type="subTitle" idx="1"/>
          </p:nvPr>
        </p:nvSpPr>
        <p:spPr>
          <a:xfrm>
            <a:off x="1523999" y="1324947"/>
            <a:ext cx="9215535" cy="5029200"/>
          </a:xfrm>
        </p:spPr>
        <p:txBody>
          <a:bodyPr/>
          <a:lstStyle/>
          <a:p>
            <a:pPr algn="l"/>
            <a:endParaRPr lang="en-US" b="1" dirty="0"/>
          </a:p>
          <a:p>
            <a:pPr marL="342900" indent="-342900" algn="l">
              <a:buFont typeface="Arial" panose="020B0604020202020204" pitchFamily="34" charset="0"/>
              <a:buChar char="•"/>
            </a:pPr>
            <a:r>
              <a:rPr lang="en-US" b="1" dirty="0"/>
              <a:t>If the play clock is interrupted, it will always be reset to 25 seconds</a:t>
            </a:r>
          </a:p>
          <a:p>
            <a:pPr marL="342900" indent="-342900" algn="l">
              <a:buFont typeface="Arial" panose="020B0604020202020204" pitchFamily="34" charset="0"/>
              <a:buChar char="•"/>
            </a:pPr>
            <a:r>
              <a:rPr lang="en-US" b="1" dirty="0"/>
              <a:t>If there is an appreciable delay in spotting the ball and the play clock is down to 20 seconds, the play clock should be reset to 25 seconds.</a:t>
            </a:r>
          </a:p>
          <a:p>
            <a:pPr marL="800100" lvl="1" indent="-342900" algn="l">
              <a:buFont typeface="Arial" panose="020B0604020202020204" pitchFamily="34" charset="0"/>
              <a:buChar char="•"/>
            </a:pPr>
            <a:r>
              <a:rPr lang="en-US" b="1" dirty="0"/>
              <a:t>If the play clock is not visible, the referee will approximate and use best judgment.</a:t>
            </a:r>
          </a:p>
          <a:p>
            <a:pPr marL="800100" lvl="1" indent="-342900" algn="l">
              <a:buFont typeface="Arial" panose="020B0604020202020204" pitchFamily="34" charset="0"/>
              <a:buChar char="•"/>
            </a:pPr>
            <a:r>
              <a:rPr lang="en-US" b="1" dirty="0"/>
              <a:t>When in doubt, reset the play clock.</a:t>
            </a:r>
          </a:p>
          <a:p>
            <a:pPr marL="800100" lvl="1" indent="-342900" algn="l">
              <a:buFont typeface="Arial" panose="020B0604020202020204" pitchFamily="34" charset="0"/>
              <a:buChar char="•"/>
            </a:pPr>
            <a:r>
              <a:rPr lang="en-US" b="1" dirty="0"/>
              <a:t>Stop the game clock, reset the play clock to 25 seconds, the game clock will start by rule – depending on the situation.</a:t>
            </a:r>
          </a:p>
          <a:p>
            <a:pPr marL="800100" lvl="1" indent="-342900" algn="l">
              <a:buFont typeface="Arial" panose="020B0604020202020204" pitchFamily="34" charset="0"/>
              <a:buChar char="•"/>
            </a:pPr>
            <a:endParaRPr lang="en-US" b="1" dirty="0"/>
          </a:p>
          <a:p>
            <a:pPr marL="342900" indent="-342900" algn="l">
              <a:buFont typeface="Arial" panose="020B0604020202020204" pitchFamily="34" charset="0"/>
              <a:buChar char="•"/>
            </a:pPr>
            <a:r>
              <a:rPr lang="en-US" b="1" dirty="0"/>
              <a:t>To reset the play clock, the referee will pump one hand in the air, palm up.</a:t>
            </a:r>
          </a:p>
        </p:txBody>
      </p:sp>
    </p:spTree>
    <p:extLst>
      <p:ext uri="{BB962C8B-B14F-4D97-AF65-F5344CB8AC3E}">
        <p14:creationId xmlns:p14="http://schemas.microsoft.com/office/powerpoint/2010/main" val="2699862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10599"/>
            <a:ext cx="9144000" cy="1014348"/>
          </a:xfrm>
        </p:spPr>
        <p:txBody>
          <a:bodyPr>
            <a:normAutofit/>
          </a:bodyPr>
          <a:lstStyle/>
          <a:p>
            <a:r>
              <a:rPr lang="en-US" sz="3200" dirty="0"/>
              <a:t>CHAIN CREW</a:t>
            </a:r>
          </a:p>
        </p:txBody>
      </p:sp>
      <p:sp>
        <p:nvSpPr>
          <p:cNvPr id="5" name="Subtitle 4"/>
          <p:cNvSpPr>
            <a:spLocks noGrp="1"/>
          </p:cNvSpPr>
          <p:nvPr>
            <p:ph type="subTitle" idx="1"/>
          </p:nvPr>
        </p:nvSpPr>
        <p:spPr>
          <a:xfrm>
            <a:off x="1523999" y="1324947"/>
            <a:ext cx="9215535" cy="5029200"/>
          </a:xfrm>
        </p:spPr>
        <p:txBody>
          <a:bodyPr>
            <a:normAutofit fontScale="92500" lnSpcReduction="10000"/>
          </a:bodyPr>
          <a:lstStyle/>
          <a:p>
            <a:pPr algn="l"/>
            <a:endParaRPr lang="en-US" b="1" dirty="0"/>
          </a:p>
          <a:p>
            <a:pPr algn="l"/>
            <a:r>
              <a:rPr lang="en-US" b="1" dirty="0"/>
              <a:t>When a first down is achieved, the 40 second play clock will not wait for the chains to be set.</a:t>
            </a:r>
          </a:p>
          <a:p>
            <a:pPr marL="342900" indent="-342900" algn="l">
              <a:buFont typeface="Arial" panose="020B0604020202020204" pitchFamily="34" charset="0"/>
              <a:buChar char="•"/>
            </a:pPr>
            <a:r>
              <a:rPr lang="en-US" b="1" dirty="0"/>
              <a:t>It is now even more important to meet with the chain crew before a game to address this rule and other situations.</a:t>
            </a:r>
          </a:p>
          <a:p>
            <a:pPr marL="342900" indent="-342900" algn="l">
              <a:buFont typeface="Arial" panose="020B0604020202020204" pitchFamily="34" charset="0"/>
              <a:buChar char="•"/>
            </a:pPr>
            <a:r>
              <a:rPr lang="en-US" b="1" dirty="0"/>
              <a:t>The down box operator must be able to run (at least jog) to the next line of scrimmage. The rest of the chains can catch up.</a:t>
            </a:r>
          </a:p>
          <a:p>
            <a:pPr marL="342900" indent="-342900" algn="l">
              <a:buFont typeface="Arial" panose="020B0604020202020204" pitchFamily="34" charset="0"/>
              <a:buChar char="•"/>
            </a:pPr>
            <a:r>
              <a:rPr lang="en-US" b="1" dirty="0"/>
              <a:t>If the down box is not at the next line of scrimmage and the snap is eminent, the head linesman should drop a bean bag (let the box know to look for that if necessary)</a:t>
            </a:r>
          </a:p>
          <a:p>
            <a:pPr marL="342900" indent="-342900" algn="l">
              <a:buFont typeface="Arial" panose="020B0604020202020204" pitchFamily="34" charset="0"/>
              <a:buChar char="•"/>
            </a:pPr>
            <a:r>
              <a:rPr lang="en-US" b="1" dirty="0"/>
              <a:t>The chain crew will need to hustle, but not rush. If the focus is on getting to the next spot, it will be more likely to miss a flag or make a mistake. </a:t>
            </a:r>
          </a:p>
          <a:p>
            <a:pPr marL="342900" indent="-342900" algn="l">
              <a:buFont typeface="Arial" panose="020B0604020202020204" pitchFamily="34" charset="0"/>
              <a:buChar char="•"/>
            </a:pPr>
            <a:r>
              <a:rPr lang="en-US" b="1" dirty="0"/>
              <a:t>Possible Suggestion: Have the down box operator jot down down/distance/yard line on a piece of athletic tape attached to the stick.</a:t>
            </a:r>
          </a:p>
        </p:txBody>
      </p:sp>
    </p:spTree>
    <p:extLst>
      <p:ext uri="{BB962C8B-B14F-4D97-AF65-F5344CB8AC3E}">
        <p14:creationId xmlns:p14="http://schemas.microsoft.com/office/powerpoint/2010/main" val="4819471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1294</Words>
  <Application>Microsoft Office PowerPoint</Application>
  <PresentationFormat>Widescreen</PresentationFormat>
  <Paragraphs>113</Paragraphs>
  <Slides>20</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ICAOA Football Meeting August 1, 2019</vt:lpstr>
      <vt:lpstr>Introductions/Announcements</vt:lpstr>
      <vt:lpstr>40-SECOND PLAY CLOCK (2-35-1, 3-6-1, 3-6-2a, 7-2-1)</vt:lpstr>
      <vt:lpstr>SITUATIONS FOR 40 SECOND PLAY CLOCK</vt:lpstr>
      <vt:lpstr>DURING 40 SECOND PLAY CLOCK</vt:lpstr>
      <vt:lpstr>SITUATIONS FOR 25 SECOND PLAY CLOCK</vt:lpstr>
      <vt:lpstr>Mechanics</vt:lpstr>
      <vt:lpstr>RESETTING THE PLAY CLOCK</vt:lpstr>
      <vt:lpstr>CHAIN CREW</vt:lpstr>
      <vt:lpstr>Ball Boys/Helpers</vt:lpstr>
      <vt:lpstr>PLAY CLOCK OPERATOR</vt:lpstr>
      <vt:lpstr>BACK JUDGE</vt:lpstr>
      <vt:lpstr>UMPIRE</vt:lpstr>
      <vt:lpstr>BELOW VARSITY</vt:lpstr>
      <vt:lpstr>VIDEO</vt:lpstr>
      <vt:lpstr>QUESTIONS / DISCUSSION ON PLAY CLOCK</vt:lpstr>
      <vt:lpstr>OTHER RULE CHANGES</vt:lpstr>
      <vt:lpstr>OTHER RULE CHANGES</vt:lpstr>
      <vt:lpstr>OTHER QUESTIONS/DISCUSSION</vt:lpstr>
      <vt:lpstr>REMINDERS: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ICAOA Football Meeting August 1, 2019</dc:title>
  <dc:creator>John R. Mathias</dc:creator>
  <cp:lastModifiedBy>Dave Severson</cp:lastModifiedBy>
  <cp:revision>13</cp:revision>
  <dcterms:created xsi:type="dcterms:W3CDTF">2019-07-30T14:37:32Z</dcterms:created>
  <dcterms:modified xsi:type="dcterms:W3CDTF">2019-08-06T19:30:22Z</dcterms:modified>
</cp:coreProperties>
</file>